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416" r:id="rId2"/>
    <p:sldId id="523" r:id="rId3"/>
    <p:sldId id="641" r:id="rId4"/>
    <p:sldId id="482" r:id="rId5"/>
    <p:sldId id="430" r:id="rId6"/>
    <p:sldId id="543" r:id="rId7"/>
    <p:sldId id="669" r:id="rId8"/>
    <p:sldId id="472" r:id="rId9"/>
    <p:sldId id="671" r:id="rId10"/>
    <p:sldId id="670" r:id="rId11"/>
    <p:sldId id="672" r:id="rId12"/>
    <p:sldId id="673" r:id="rId13"/>
    <p:sldId id="546" r:id="rId14"/>
    <p:sldId id="480" r:id="rId15"/>
    <p:sldId id="547" r:id="rId16"/>
    <p:sldId id="558" r:id="rId17"/>
    <p:sldId id="549" r:id="rId18"/>
    <p:sldId id="619" r:id="rId19"/>
    <p:sldId id="675" r:id="rId20"/>
    <p:sldId id="676" r:id="rId21"/>
    <p:sldId id="677" r:id="rId22"/>
    <p:sldId id="575" r:id="rId23"/>
    <p:sldId id="678" r:id="rId24"/>
    <p:sldId id="680" r:id="rId25"/>
    <p:sldId id="681" r:id="rId26"/>
    <p:sldId id="683" r:id="rId27"/>
    <p:sldId id="476" r:id="rId28"/>
    <p:sldId id="559" r:id="rId29"/>
    <p:sldId id="560" r:id="rId30"/>
    <p:sldId id="620" r:id="rId31"/>
    <p:sldId id="561" r:id="rId32"/>
    <p:sldId id="485" r:id="rId33"/>
    <p:sldId id="486" r:id="rId34"/>
    <p:sldId id="487" r:id="rId35"/>
    <p:sldId id="488" r:id="rId3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70"/>
        <p:guide pos="39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image" Target="../media/image11.tif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11.tiff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tags" Target="../tags/tag15.xml"/><Relationship Id="rId7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tags" Target="../tags/tag18.xml"/><Relationship Id="rId7" Type="http://schemas.openxmlformats.org/officeDocument/2006/relationships/image" Target="../media/image1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1.xml"/><Relationship Id="rId7" Type="http://schemas.openxmlformats.org/officeDocument/2006/relationships/image" Target="../media/image27.tiff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26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4.xml"/><Relationship Id="rId7" Type="http://schemas.openxmlformats.org/officeDocument/2006/relationships/image" Target="../media/image1.jpeg"/><Relationship Id="rId12" Type="http://schemas.openxmlformats.org/officeDocument/2006/relationships/image" Target="../media/image42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5" Type="http://schemas.openxmlformats.org/officeDocument/2006/relationships/tags" Target="../tags/tag26.xml"/><Relationship Id="rId10" Type="http://schemas.openxmlformats.org/officeDocument/2006/relationships/image" Target="../media/image45.jpeg"/><Relationship Id="rId4" Type="http://schemas.openxmlformats.org/officeDocument/2006/relationships/tags" Target="../tags/tag25.xml"/><Relationship Id="rId9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tif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11.tif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11.tif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　 通　分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44690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分数的意义和性质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61872" y="371050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第1课时  最小公倍数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0825" y="1443355"/>
            <a:ext cx="8340725" cy="1372769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03914" y="1663164"/>
              <a:ext cx="2856772" cy="103584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一个数既是2的倍数,又是3的倍数,那么这样的数叫什么数呢?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646160" y="214507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039745" y="3888105"/>
            <a:ext cx="1769745" cy="67119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公倍数。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2250" y="3957955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0825" y="1139190"/>
            <a:ext cx="7766685" cy="2214880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42870"/>
                <a:gd name="adj2" fmla="val 4767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03914" y="1663164"/>
              <a:ext cx="2856772" cy="93200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我们已经掌握了一些有关公因数和最大公因数的知识。猜一猜,今天我们将要研究什么知识?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950960" y="214507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1203325" y="3972560"/>
            <a:ext cx="5920740" cy="1983740"/>
            <a:chOff x="2530" y="7906"/>
            <a:chExt cx="9324" cy="3124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5227" y="8520"/>
              <a:ext cx="6627" cy="1018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200" dirty="0">
                  <a:latin typeface="楷体_GB2312" panose="02010609030101010101" pitchFamily="49" charset="-122"/>
                  <a:ea typeface="楷体_GB2312" panose="02010609030101010101" pitchFamily="49" charset="-122"/>
                  <a:sym typeface="+mn-ea"/>
                </a:rPr>
                <a:t>公倍数和最大公倍数。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068195" y="4961255"/>
            <a:ext cx="96310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两个数有没有最大的公倍数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6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前凸弯带形 8"/>
          <p:cNvSpPr/>
          <p:nvPr/>
        </p:nvSpPr>
        <p:spPr>
          <a:xfrm>
            <a:off x="4691405" y="574224"/>
            <a:ext cx="2808312" cy="864096"/>
          </a:xfrm>
          <a:prstGeom prst="ellipseRibbon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自学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6538" y="1573935"/>
            <a:ext cx="7191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自学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教材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页例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并完成下面各题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1781" y="2295158"/>
            <a:ext cx="82089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什么叫公倍数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什么叫最小公倍数</a:t>
            </a:r>
            <a:r>
              <a:rPr 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  <p:sp>
        <p:nvSpPr>
          <p:cNvPr id="20" name="矩形 19"/>
          <p:cNvSpPr/>
          <p:nvPr/>
        </p:nvSpPr>
        <p:spPr>
          <a:xfrm>
            <a:off x="2068195" y="3145155"/>
            <a:ext cx="93141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集合圈中左边的数表示哪个数的倍数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右边的数表示哪个数的倍数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中间涂色的部分表示什么数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8196" name="Group 4"/>
          <p:cNvGrpSpPr/>
          <p:nvPr/>
        </p:nvGrpSpPr>
        <p:grpSpPr bwMode="auto">
          <a:xfrm>
            <a:off x="2234873" y="2719977"/>
            <a:ext cx="7846812" cy="3876239"/>
            <a:chOff x="0" y="376"/>
            <a:chExt cx="3809" cy="1865"/>
          </a:xfrm>
        </p:grpSpPr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0" y="376"/>
              <a:ext cx="3749" cy="1206"/>
            </a:xfrm>
            <a:prstGeom prst="roundRect">
              <a:avLst>
                <a:gd name="adj" fmla="val 11111"/>
              </a:avLst>
            </a:prstGeom>
            <a:solidFill>
              <a:srgbClr val="FEE6F9"/>
            </a:solidFill>
            <a:ln w="19050">
              <a:solidFill>
                <a:srgbClr val="CC3399"/>
              </a:solidFill>
              <a:round/>
            </a:ln>
          </p:spPr>
          <p:txBody>
            <a:bodyPr wrap="none" lIns="90000" tIns="46800" rIns="90000" bIns="46800" anchor="ctr"/>
            <a:lstStyle>
              <a:lvl1pPr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0" y="379"/>
              <a:ext cx="3809" cy="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3200" baseline="0" dirty="0"/>
                <a:t>12，24，36，</a:t>
              </a:r>
              <a:r>
                <a:rPr lang="en-US" sz="3200" baseline="0" dirty="0"/>
                <a:t>··· </a:t>
              </a:r>
              <a:r>
                <a:rPr lang="zh-CN" altLang="en-US" sz="3200" baseline="0" dirty="0"/>
                <a:t>是 4</a:t>
              </a:r>
              <a:r>
                <a:rPr lang="en-US" sz="3200" baseline="0" dirty="0"/>
                <a:t> </a:t>
              </a:r>
              <a:r>
                <a:rPr lang="zh-CN" altLang="en-US" sz="3200" baseline="0" dirty="0"/>
                <a:t>和 6</a:t>
              </a:r>
              <a:r>
                <a:rPr lang="en-US" sz="3200" baseline="0" dirty="0"/>
                <a:t> </a:t>
              </a:r>
              <a:r>
                <a:rPr lang="zh-CN" altLang="en-US" sz="3200" baseline="0" dirty="0"/>
                <a:t>公有的倍数，叫做它们的</a:t>
              </a:r>
              <a:r>
                <a:rPr lang="zh-CN" altLang="en-US" sz="3200" baseline="0" dirty="0">
                  <a:solidFill>
                    <a:srgbClr val="FF0066"/>
                  </a:solidFill>
                  <a:ea typeface="黑体" panose="02010609060101010101" charset="-122"/>
                </a:rPr>
                <a:t>公倍数</a:t>
              </a:r>
              <a:r>
                <a:rPr lang="zh-CN" altLang="en-US" sz="3200" baseline="0" dirty="0"/>
                <a:t>。其中</a:t>
              </a:r>
              <a:r>
                <a:rPr lang="en-US" sz="3200" baseline="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en-US" sz="3200" baseline="0" dirty="0"/>
                <a:t> </a:t>
              </a:r>
              <a:r>
                <a:rPr lang="zh-CN" altLang="en-US" sz="3200" baseline="0" dirty="0"/>
                <a:t>12</a:t>
              </a:r>
              <a:r>
                <a:rPr lang="en-US" sz="3200" dirty="0"/>
                <a:t> </a:t>
              </a:r>
              <a:r>
                <a:rPr lang="zh-CN" altLang="en-US" sz="3200" baseline="0" dirty="0"/>
                <a:t>是最小的公倍数，叫做它们的</a:t>
              </a:r>
              <a:r>
                <a:rPr lang="zh-CN" altLang="en-US" sz="3200" baseline="0" dirty="0">
                  <a:solidFill>
                    <a:srgbClr val="FF0066"/>
                  </a:solidFill>
                  <a:ea typeface="黑体" panose="02010609060101010101" charset="-122"/>
                </a:rPr>
                <a:t>最小公倍数</a:t>
              </a:r>
              <a:r>
                <a:rPr lang="zh-CN" altLang="en-US" sz="3200" baseline="0" dirty="0"/>
                <a:t>。 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874832" y="1411640"/>
            <a:ext cx="894396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什么叫公倍数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什么叫最小公倍数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1106170" y="1026160"/>
            <a:ext cx="967613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集合圈中左边的数表示哪个数的倍数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右边的数表示哪个数的倍数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中间涂色的部分表示什么数</a:t>
            </a:r>
            <a:r>
              <a:rPr 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642870" y="2117090"/>
            <a:ext cx="6273800" cy="2227263"/>
            <a:chOff x="1642273" y="305054"/>
            <a:chExt cx="5655532" cy="2227343"/>
          </a:xfrm>
        </p:grpSpPr>
        <p:pic>
          <p:nvPicPr>
            <p:cNvPr id="11" name="图片 1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2273" y="1030914"/>
              <a:ext cx="5655532" cy="15014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TextBox 9"/>
            <p:cNvSpPr txBox="1">
              <a:spLocks noChangeArrowheads="1"/>
            </p:cNvSpPr>
            <p:nvPr/>
          </p:nvSpPr>
          <p:spPr bwMode="auto">
            <a:xfrm>
              <a:off x="2516648" y="309817"/>
              <a:ext cx="2263930" cy="682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4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的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倍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数</a:t>
              </a:r>
            </a:p>
          </p:txBody>
        </p:sp>
        <p:sp>
          <p:nvSpPr>
            <p:cNvPr id="13" name="TextBox 9"/>
            <p:cNvSpPr txBox="1">
              <a:spLocks noChangeArrowheads="1"/>
            </p:cNvSpPr>
            <p:nvPr/>
          </p:nvSpPr>
          <p:spPr bwMode="auto">
            <a:xfrm>
              <a:off x="4780579" y="305054"/>
              <a:ext cx="2265361" cy="682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6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的倍数</a:t>
              </a:r>
            </a:p>
          </p:txBody>
        </p:sp>
      </p:grp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5201920" y="3194368"/>
            <a:ext cx="14255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12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24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36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973570" y="3108643"/>
            <a:ext cx="203676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18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42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…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5476558" y="4393883"/>
            <a:ext cx="606425" cy="495300"/>
          </a:xfrm>
          <a:prstGeom prst="downArrow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61808" y="4857433"/>
            <a:ext cx="8305800" cy="1863090"/>
            <a:chOff x="539827" y="3262828"/>
            <a:chExt cx="8306718" cy="1862904"/>
          </a:xfrm>
        </p:grpSpPr>
        <p:sp>
          <p:nvSpPr>
            <p:cNvPr id="21" name="矩形 20"/>
            <p:cNvSpPr/>
            <p:nvPr/>
          </p:nvSpPr>
          <p:spPr>
            <a:xfrm>
              <a:off x="539827" y="3307274"/>
              <a:ext cx="8306718" cy="1749251"/>
            </a:xfrm>
            <a:prstGeom prst="rect">
              <a:avLst/>
            </a:prstGeom>
            <a:solidFill>
              <a:srgbClr val="A9E4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>
              <a:off x="638263" y="3262828"/>
              <a:ext cx="8032050" cy="186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82804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12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，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24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，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36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，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…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是 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4 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和 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6 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公有的倍数，叫做它们的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公倍数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。其中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, 12 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是最小的公倍数，叫做它们的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最小公倍数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。 </a:t>
              </a:r>
            </a:p>
          </p:txBody>
        </p:sp>
      </p:grp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3266758" y="3008630"/>
            <a:ext cx="21082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8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16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28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32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…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bldLvl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2863215" y="1433021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的倍数、公倍数填在相应的位置，并圈出它们的最小公倍数。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571019" y="3622853"/>
            <a:ext cx="3401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en-US" altLang="zh-CN" sz="3600" baseline="0" dirty="0" smtClean="0">
                <a:solidFill>
                  <a:srgbClr val="7030A0"/>
                </a:solidFill>
              </a:rPr>
              <a:t>3</a:t>
            </a:r>
            <a:r>
              <a:rPr lang="en-US" sz="3600" baseline="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7030A0"/>
                </a:solidFill>
              </a:rPr>
              <a:t> </a:t>
            </a:r>
            <a:r>
              <a:rPr lang="en-US" altLang="zh-CN" sz="3600" baseline="0" dirty="0" smtClean="0">
                <a:solidFill>
                  <a:srgbClr val="7030A0"/>
                </a:solidFill>
              </a:rPr>
              <a:t>9</a:t>
            </a:r>
            <a:r>
              <a:rPr lang="en-US" sz="3600" baseline="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7030A0"/>
                </a:solidFill>
              </a:rPr>
              <a:t> 1</a:t>
            </a:r>
            <a:r>
              <a:rPr lang="en-US" altLang="zh-CN" sz="3600" baseline="0" dirty="0" smtClean="0">
                <a:solidFill>
                  <a:srgbClr val="7030A0"/>
                </a:solidFill>
              </a:rPr>
              <a:t>5</a:t>
            </a:r>
            <a:r>
              <a:rPr lang="en-US" sz="3600" baseline="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sz="3600" baseline="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3600" baseline="0" dirty="0" smtClean="0">
                <a:solidFill>
                  <a:srgbClr val="7030A0"/>
                </a:solidFill>
              </a:rPr>
              <a:t>2</a:t>
            </a:r>
            <a:r>
              <a:rPr lang="en-US" altLang="zh-CN" sz="3600" baseline="0" dirty="0" smtClean="0">
                <a:solidFill>
                  <a:srgbClr val="7030A0"/>
                </a:solidFill>
              </a:rPr>
              <a:t>1</a:t>
            </a:r>
            <a:r>
              <a:rPr lang="zh-CN" altLang="en-US" sz="3600" baseline="0" dirty="0" smtClean="0">
                <a:solidFill>
                  <a:srgbClr val="7030A0"/>
                </a:solidFill>
              </a:rPr>
              <a:t>, </a:t>
            </a:r>
            <a:r>
              <a:rPr lang="en-US" sz="3600" baseline="0" dirty="0" smtClean="0">
                <a:solidFill>
                  <a:srgbClr val="7030A0"/>
                </a:solidFill>
              </a:rPr>
              <a:t>···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457984" y="2923036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endParaRPr lang="zh-CN" altLang="en-US" sz="3200" baseline="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3743833" y="3496804"/>
            <a:ext cx="4475931" cy="1446213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6149339" y="3528745"/>
            <a:ext cx="4454227" cy="1446213"/>
          </a:xfrm>
          <a:prstGeom prst="ellipse">
            <a:avLst/>
          </a:prstGeom>
          <a:noFill/>
          <a:ln w="57150">
            <a:solidFill>
              <a:srgbClr val="CC0066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7290672" y="2926873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5851039" y="3692955"/>
            <a:ext cx="24559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en-US" sz="3600" baseline="0" dirty="0">
                <a:solidFill>
                  <a:srgbClr val="FF0000"/>
                </a:solidFill>
              </a:rPr>
              <a:t>   </a:t>
            </a:r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6,12,</a:t>
            </a:r>
          </a:p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18,</a:t>
            </a:r>
            <a:r>
              <a:rPr lang="en-US" sz="3600" baseline="0" dirty="0" smtClean="0">
                <a:solidFill>
                  <a:srgbClr val="FF0000"/>
                </a:solidFill>
                <a:latin typeface="+mj-lt"/>
              </a:rPr>
              <a:t>···</a:t>
            </a:r>
            <a:endParaRPr lang="en-US" sz="3600" baseline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5779031" y="5655868"/>
            <a:ext cx="387824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和6的公倍数</a:t>
            </a:r>
            <a:endParaRPr lang="zh-CN" altLang="en-US" sz="3200" baseline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6898982" y="5217358"/>
            <a:ext cx="360040" cy="49480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93804" y="3692955"/>
            <a:ext cx="554360" cy="6636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901729" y="1320505"/>
            <a:ext cx="3401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</a:rPr>
              <a:t>3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FF0000"/>
                </a:solidFill>
              </a:rPr>
              <a:t> 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9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FF0000"/>
                </a:solidFill>
              </a:rPr>
              <a:t> 1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5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sz="3600" baseline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3600" baseline="0" dirty="0" smtClean="0">
                <a:solidFill>
                  <a:srgbClr val="FF0000"/>
                </a:solidFill>
              </a:rPr>
              <a:t>2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1</a:t>
            </a:r>
            <a:r>
              <a:rPr lang="zh-CN" altLang="en-US" sz="3600" baseline="0" dirty="0" smtClean="0">
                <a:solidFill>
                  <a:srgbClr val="FF0000"/>
                </a:solidFill>
              </a:rPr>
              <a:t>, </a:t>
            </a:r>
            <a:r>
              <a:rPr lang="en-US" sz="3600" baseline="0" dirty="0" smtClean="0">
                <a:solidFill>
                  <a:srgbClr val="FF0000"/>
                </a:solidFill>
              </a:rPr>
              <a:t>···</a:t>
            </a:r>
            <a:endParaRPr lang="en-US" sz="3600" baseline="0" dirty="0">
              <a:solidFill>
                <a:srgbClr val="FF0000"/>
              </a:solidFill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3788694" y="620688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endParaRPr lang="zh-CN" altLang="en-US" sz="3200" baseline="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3074543" y="1194456"/>
            <a:ext cx="4475931" cy="1446213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5480049" y="1226397"/>
            <a:ext cx="4454227" cy="1446213"/>
          </a:xfrm>
          <a:prstGeom prst="ellipse">
            <a:avLst/>
          </a:prstGeom>
          <a:noFill/>
          <a:ln w="57150">
            <a:solidFill>
              <a:srgbClr val="CC0066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6621382" y="624525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5181749" y="1390607"/>
            <a:ext cx="24559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en-US" sz="3600" baseline="0" dirty="0">
                <a:solidFill>
                  <a:srgbClr val="FF0000"/>
                </a:solidFill>
              </a:rPr>
              <a:t>   </a:t>
            </a:r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6,12,</a:t>
            </a:r>
          </a:p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18,</a:t>
            </a:r>
            <a:r>
              <a:rPr lang="en-US" sz="3600" baseline="0" dirty="0" smtClean="0">
                <a:solidFill>
                  <a:srgbClr val="FF0000"/>
                </a:solidFill>
                <a:latin typeface="+mj-lt"/>
              </a:rPr>
              <a:t>···</a:t>
            </a:r>
            <a:endParaRPr lang="en-US" sz="3600" baseline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5109741" y="2810177"/>
            <a:ext cx="387824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和6的公倍数</a:t>
            </a:r>
            <a:endParaRPr lang="zh-CN" altLang="en-US" sz="3200" baseline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6215137" y="2631138"/>
            <a:ext cx="360040" cy="49480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924514" y="1390607"/>
            <a:ext cx="554360" cy="6636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20019" y="4437112"/>
            <a:ext cx="572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还发现了什么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1605" y="3471236"/>
            <a:ext cx="4923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集合圈右边为什么没有数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80858" y="3927088"/>
            <a:ext cx="73633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的倍数都是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92289" y="5167734"/>
            <a:ext cx="4685898" cy="32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4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92289" y="6089296"/>
            <a:ext cx="4685898" cy="32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4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37378" y="537321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再举个例子。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80110" y="114490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032634" y="1294101"/>
            <a:ext cx="793913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716502" y="2955089"/>
            <a:ext cx="91718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333625" indent="-2333625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rgbClr val="C00000"/>
                </a:solidFill>
                <a:ea typeface="宋体" panose="02010600030101010101" pitchFamily="2" charset="-122"/>
              </a:rPr>
              <a:t>倍数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32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56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64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Freeform 29"/>
          <p:cNvSpPr/>
          <p:nvPr/>
        </p:nvSpPr>
        <p:spPr bwMode="auto">
          <a:xfrm>
            <a:off x="5092208" y="2093392"/>
            <a:ext cx="1440161" cy="1615977"/>
          </a:xfrm>
          <a:custGeom>
            <a:avLst/>
            <a:gdLst>
              <a:gd name="T0" fmla="*/ 661 w 955"/>
              <a:gd name="T1" fmla="*/ 0 h 594"/>
              <a:gd name="T2" fmla="*/ 578 w 955"/>
              <a:gd name="T3" fmla="*/ 100 h 594"/>
              <a:gd name="T4" fmla="*/ 487 w 955"/>
              <a:gd name="T5" fmla="*/ 228 h 594"/>
              <a:gd name="T6" fmla="*/ 176 w 955"/>
              <a:gd name="T7" fmla="*/ 283 h 594"/>
              <a:gd name="T8" fmla="*/ 85 w 955"/>
              <a:gd name="T9" fmla="*/ 320 h 594"/>
              <a:gd name="T10" fmla="*/ 30 w 955"/>
              <a:gd name="T11" fmla="*/ 375 h 594"/>
              <a:gd name="T12" fmla="*/ 21 w 955"/>
              <a:gd name="T13" fmla="*/ 539 h 594"/>
              <a:gd name="T14" fmla="*/ 94 w 955"/>
              <a:gd name="T15" fmla="*/ 585 h 594"/>
              <a:gd name="T16" fmla="*/ 121 w 955"/>
              <a:gd name="T17" fmla="*/ 594 h 594"/>
              <a:gd name="T18" fmla="*/ 185 w 955"/>
              <a:gd name="T19" fmla="*/ 576 h 594"/>
              <a:gd name="T20" fmla="*/ 240 w 955"/>
              <a:gd name="T21" fmla="*/ 539 h 594"/>
              <a:gd name="T22" fmla="*/ 350 w 955"/>
              <a:gd name="T23" fmla="*/ 430 h 594"/>
              <a:gd name="T24" fmla="*/ 450 w 955"/>
              <a:gd name="T25" fmla="*/ 356 h 594"/>
              <a:gd name="T26" fmla="*/ 651 w 955"/>
              <a:gd name="T27" fmla="*/ 292 h 594"/>
              <a:gd name="T28" fmla="*/ 789 w 955"/>
              <a:gd name="T29" fmla="*/ 247 h 594"/>
              <a:gd name="T30" fmla="*/ 944 w 955"/>
              <a:gd name="T31" fmla="*/ 164 h 594"/>
              <a:gd name="T32" fmla="*/ 880 w 955"/>
              <a:gd name="T33" fmla="*/ 0 h 594"/>
              <a:gd name="T34" fmla="*/ 661 w 955"/>
              <a:gd name="T35" fmla="*/ 0 h 5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5" h="594">
                <a:moveTo>
                  <a:pt x="661" y="0"/>
                </a:moveTo>
                <a:cubicBezTo>
                  <a:pt x="630" y="29"/>
                  <a:pt x="602" y="65"/>
                  <a:pt x="578" y="100"/>
                </a:cubicBezTo>
                <a:cubicBezTo>
                  <a:pt x="561" y="152"/>
                  <a:pt x="532" y="198"/>
                  <a:pt x="487" y="228"/>
                </a:cubicBezTo>
                <a:cubicBezTo>
                  <a:pt x="433" y="312"/>
                  <a:pt x="231" y="281"/>
                  <a:pt x="176" y="283"/>
                </a:cubicBezTo>
                <a:cubicBezTo>
                  <a:pt x="143" y="291"/>
                  <a:pt x="111" y="297"/>
                  <a:pt x="85" y="320"/>
                </a:cubicBezTo>
                <a:cubicBezTo>
                  <a:pt x="66" y="337"/>
                  <a:pt x="30" y="375"/>
                  <a:pt x="30" y="375"/>
                </a:cubicBezTo>
                <a:cubicBezTo>
                  <a:pt x="4" y="451"/>
                  <a:pt x="0" y="437"/>
                  <a:pt x="21" y="539"/>
                </a:cubicBezTo>
                <a:cubicBezTo>
                  <a:pt x="29" y="576"/>
                  <a:pt x="65" y="575"/>
                  <a:pt x="94" y="585"/>
                </a:cubicBezTo>
                <a:cubicBezTo>
                  <a:pt x="103" y="588"/>
                  <a:pt x="121" y="594"/>
                  <a:pt x="121" y="594"/>
                </a:cubicBezTo>
                <a:cubicBezTo>
                  <a:pt x="130" y="592"/>
                  <a:pt x="174" y="582"/>
                  <a:pt x="185" y="576"/>
                </a:cubicBezTo>
                <a:cubicBezTo>
                  <a:pt x="204" y="565"/>
                  <a:pt x="240" y="539"/>
                  <a:pt x="240" y="539"/>
                </a:cubicBezTo>
                <a:cubicBezTo>
                  <a:pt x="270" y="494"/>
                  <a:pt x="309" y="463"/>
                  <a:pt x="350" y="430"/>
                </a:cubicBezTo>
                <a:cubicBezTo>
                  <a:pt x="375" y="410"/>
                  <a:pt x="419" y="363"/>
                  <a:pt x="450" y="356"/>
                </a:cubicBezTo>
                <a:cubicBezTo>
                  <a:pt x="518" y="339"/>
                  <a:pt x="585" y="316"/>
                  <a:pt x="651" y="292"/>
                </a:cubicBezTo>
                <a:cubicBezTo>
                  <a:pt x="688" y="257"/>
                  <a:pt x="742" y="262"/>
                  <a:pt x="789" y="247"/>
                </a:cubicBezTo>
                <a:cubicBezTo>
                  <a:pt x="850" y="204"/>
                  <a:pt x="884" y="226"/>
                  <a:pt x="944" y="164"/>
                </a:cubicBezTo>
                <a:cubicBezTo>
                  <a:pt x="955" y="130"/>
                  <a:pt x="941" y="0"/>
                  <a:pt x="880" y="0"/>
                </a:cubicBezTo>
                <a:cubicBezTo>
                  <a:pt x="807" y="0"/>
                  <a:pt x="734" y="0"/>
                  <a:pt x="661" y="0"/>
                </a:cubicBezTo>
                <a:close/>
              </a:path>
            </a:pathLst>
          </a:custGeom>
          <a:solidFill>
            <a:srgbClr val="FFFFCC">
              <a:alpha val="0"/>
            </a:srgbClr>
          </a:solidFill>
          <a:ln w="28575" cap="flat" cmpd="sng">
            <a:solidFill>
              <a:srgbClr val="FF0000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Freeform 32"/>
          <p:cNvSpPr/>
          <p:nvPr/>
        </p:nvSpPr>
        <p:spPr bwMode="auto">
          <a:xfrm>
            <a:off x="7612489" y="2093392"/>
            <a:ext cx="2237464" cy="1446472"/>
          </a:xfrm>
          <a:custGeom>
            <a:avLst/>
            <a:gdLst>
              <a:gd name="T0" fmla="*/ 1028 w 1320"/>
              <a:gd name="T1" fmla="*/ 37 h 604"/>
              <a:gd name="T2" fmla="*/ 973 w 1320"/>
              <a:gd name="T3" fmla="*/ 110 h 604"/>
              <a:gd name="T4" fmla="*/ 936 w 1320"/>
              <a:gd name="T5" fmla="*/ 147 h 604"/>
              <a:gd name="T6" fmla="*/ 186 w 1320"/>
              <a:gd name="T7" fmla="*/ 320 h 604"/>
              <a:gd name="T8" fmla="*/ 122 w 1320"/>
              <a:gd name="T9" fmla="*/ 339 h 604"/>
              <a:gd name="T10" fmla="*/ 49 w 1320"/>
              <a:gd name="T11" fmla="*/ 412 h 604"/>
              <a:gd name="T12" fmla="*/ 113 w 1320"/>
              <a:gd name="T13" fmla="*/ 604 h 604"/>
              <a:gd name="T14" fmla="*/ 333 w 1320"/>
              <a:gd name="T15" fmla="*/ 595 h 604"/>
              <a:gd name="T16" fmla="*/ 452 w 1320"/>
              <a:gd name="T17" fmla="*/ 476 h 604"/>
              <a:gd name="T18" fmla="*/ 543 w 1320"/>
              <a:gd name="T19" fmla="*/ 430 h 604"/>
              <a:gd name="T20" fmla="*/ 1018 w 1320"/>
              <a:gd name="T21" fmla="*/ 412 h 604"/>
              <a:gd name="T22" fmla="*/ 1192 w 1320"/>
              <a:gd name="T23" fmla="*/ 348 h 604"/>
              <a:gd name="T24" fmla="*/ 1265 w 1320"/>
              <a:gd name="T25" fmla="*/ 302 h 604"/>
              <a:gd name="T26" fmla="*/ 1320 w 1320"/>
              <a:gd name="T27" fmla="*/ 229 h 604"/>
              <a:gd name="T28" fmla="*/ 1311 w 1320"/>
              <a:gd name="T29" fmla="*/ 101 h 604"/>
              <a:gd name="T30" fmla="*/ 1265 w 1320"/>
              <a:gd name="T31" fmla="*/ 55 h 604"/>
              <a:gd name="T32" fmla="*/ 1165 w 1320"/>
              <a:gd name="T33" fmla="*/ 0 h 604"/>
              <a:gd name="T34" fmla="*/ 1064 w 1320"/>
              <a:gd name="T35" fmla="*/ 10 h 604"/>
              <a:gd name="T36" fmla="*/ 1028 w 1320"/>
              <a:gd name="T37" fmla="*/ 37 h 60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320" h="604">
                <a:moveTo>
                  <a:pt x="1028" y="37"/>
                </a:moveTo>
                <a:cubicBezTo>
                  <a:pt x="975" y="54"/>
                  <a:pt x="996" y="72"/>
                  <a:pt x="973" y="110"/>
                </a:cubicBezTo>
                <a:cubicBezTo>
                  <a:pt x="964" y="125"/>
                  <a:pt x="948" y="134"/>
                  <a:pt x="936" y="147"/>
                </a:cubicBezTo>
                <a:cubicBezTo>
                  <a:pt x="853" y="482"/>
                  <a:pt x="571" y="315"/>
                  <a:pt x="186" y="320"/>
                </a:cubicBezTo>
                <a:cubicBezTo>
                  <a:pt x="165" y="328"/>
                  <a:pt x="141" y="328"/>
                  <a:pt x="122" y="339"/>
                </a:cubicBezTo>
                <a:cubicBezTo>
                  <a:pt x="91" y="356"/>
                  <a:pt x="82" y="391"/>
                  <a:pt x="49" y="412"/>
                </a:cubicBezTo>
                <a:cubicBezTo>
                  <a:pt x="0" y="485"/>
                  <a:pt x="25" y="582"/>
                  <a:pt x="113" y="604"/>
                </a:cubicBezTo>
                <a:cubicBezTo>
                  <a:pt x="186" y="601"/>
                  <a:pt x="260" y="603"/>
                  <a:pt x="333" y="595"/>
                </a:cubicBezTo>
                <a:cubicBezTo>
                  <a:pt x="375" y="590"/>
                  <a:pt x="410" y="503"/>
                  <a:pt x="452" y="476"/>
                </a:cubicBezTo>
                <a:cubicBezTo>
                  <a:pt x="475" y="440"/>
                  <a:pt x="498" y="432"/>
                  <a:pt x="543" y="430"/>
                </a:cubicBezTo>
                <a:cubicBezTo>
                  <a:pt x="701" y="422"/>
                  <a:pt x="1018" y="412"/>
                  <a:pt x="1018" y="412"/>
                </a:cubicBezTo>
                <a:cubicBezTo>
                  <a:pt x="1078" y="393"/>
                  <a:pt x="1136" y="376"/>
                  <a:pt x="1192" y="348"/>
                </a:cubicBezTo>
                <a:cubicBezTo>
                  <a:pt x="1222" y="333"/>
                  <a:pt x="1233" y="313"/>
                  <a:pt x="1265" y="302"/>
                </a:cubicBezTo>
                <a:cubicBezTo>
                  <a:pt x="1318" y="249"/>
                  <a:pt x="1304" y="277"/>
                  <a:pt x="1320" y="229"/>
                </a:cubicBezTo>
                <a:cubicBezTo>
                  <a:pt x="1317" y="186"/>
                  <a:pt x="1318" y="143"/>
                  <a:pt x="1311" y="101"/>
                </a:cubicBezTo>
                <a:cubicBezTo>
                  <a:pt x="1307" y="76"/>
                  <a:pt x="1281" y="69"/>
                  <a:pt x="1265" y="55"/>
                </a:cubicBezTo>
                <a:cubicBezTo>
                  <a:pt x="1226" y="22"/>
                  <a:pt x="1217" y="12"/>
                  <a:pt x="1165" y="0"/>
                </a:cubicBezTo>
                <a:cubicBezTo>
                  <a:pt x="1131" y="3"/>
                  <a:pt x="1097" y="5"/>
                  <a:pt x="1064" y="10"/>
                </a:cubicBezTo>
                <a:cubicBezTo>
                  <a:pt x="1056" y="11"/>
                  <a:pt x="973" y="37"/>
                  <a:pt x="1028" y="37"/>
                </a:cubicBezTo>
                <a:close/>
              </a:path>
            </a:pathLst>
          </a:custGeom>
          <a:solidFill>
            <a:srgbClr val="FFFFCC">
              <a:alpha val="0"/>
            </a:srgbClr>
          </a:solidFill>
          <a:ln w="28575" cap="flat" cmpd="sng">
            <a:solidFill>
              <a:srgbClr val="FF0000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44345" y="2093392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>
                <a:solidFill>
                  <a:srgbClr val="C00000"/>
                </a:solidFill>
              </a:rPr>
              <a:t>的倍数：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24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30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42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48 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6" name="流程图: 磁盘 15"/>
          <p:cNvSpPr/>
          <p:nvPr/>
        </p:nvSpPr>
        <p:spPr>
          <a:xfrm>
            <a:off x="318195" y="3848944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679700" y="4063365"/>
            <a:ext cx="6001385" cy="1430655"/>
          </a:xfrm>
          <a:prstGeom prst="wedgeRoundRectCallout">
            <a:avLst>
              <a:gd name="adj1" fmla="val 56732"/>
              <a:gd name="adj2" fmla="val -18264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24,48……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，最小公倍数是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1548" y="3540227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2" grpId="0" bldLvl="0" animBg="1"/>
      <p:bldP spid="14" grpId="0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80110" y="114490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032634" y="1294101"/>
            <a:ext cx="807389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21" name="流程图: 磁盘 20"/>
          <p:cNvSpPr/>
          <p:nvPr/>
        </p:nvSpPr>
        <p:spPr>
          <a:xfrm>
            <a:off x="275650" y="3848944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86352" y="2932864"/>
            <a:ext cx="90288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333625" indent="-2333625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rgbClr val="C00000"/>
                </a:solidFill>
                <a:ea typeface="宋体" panose="02010600030101010101" pitchFamily="2" charset="-122"/>
              </a:rPr>
              <a:t>倍数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：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32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48 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4195" y="2071167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>
                <a:solidFill>
                  <a:srgbClr val="C00000"/>
                </a:solidFill>
              </a:rPr>
              <a:t>的倍数：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30</a:t>
            </a:r>
            <a:r>
              <a:rPr lang="zh-CN" altLang="en-US" sz="3200" dirty="0" smtClean="0">
                <a:solidFill>
                  <a:srgbClr val="C00000"/>
                </a:solidFill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</a:rPr>
              <a:t>36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42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48 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3014980" y="4013835"/>
            <a:ext cx="6160135" cy="1430655"/>
          </a:xfrm>
          <a:prstGeom prst="wedgeRoundRectCallout">
            <a:avLst>
              <a:gd name="adj1" fmla="val 57896"/>
              <a:gd name="adj2" fmla="val -17110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24,48……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，最小公倍数是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7883" y="2653588"/>
            <a:ext cx="6480720" cy="248969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5966613" y="1963274"/>
            <a:ext cx="668319" cy="1692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174260" y="1963274"/>
            <a:ext cx="668319" cy="1692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665335" y="3848735"/>
            <a:ext cx="1895475" cy="19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7" grpId="0"/>
      <p:bldP spid="15" grpId="0"/>
      <p:bldP spid="18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20165" y="1139860"/>
            <a:ext cx="9162453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</a:rPr>
              <a:t>1.</a:t>
            </a:r>
            <a:r>
              <a:rPr lang="zh-CN" altLang="zh-CN" sz="3600" dirty="0" smtClean="0">
                <a:solidFill>
                  <a:schemeClr val="tx1"/>
                </a:solidFill>
              </a:rPr>
              <a:t>用</a:t>
            </a:r>
            <a:r>
              <a:rPr lang="en-US" altLang="zh-CN" sz="3600" dirty="0">
                <a:solidFill>
                  <a:schemeClr val="tx1"/>
                </a:solidFill>
              </a:rPr>
              <a:t>0,5,6</a:t>
            </a:r>
            <a:r>
              <a:rPr lang="zh-CN" altLang="zh-CN" sz="3600" dirty="0">
                <a:solidFill>
                  <a:schemeClr val="tx1"/>
                </a:solidFill>
              </a:rPr>
              <a:t>这</a:t>
            </a:r>
            <a:r>
              <a:rPr lang="en-US" altLang="zh-CN" sz="3600" dirty="0">
                <a:solidFill>
                  <a:schemeClr val="tx1"/>
                </a:solidFill>
              </a:rPr>
              <a:t>3</a:t>
            </a:r>
            <a:r>
              <a:rPr lang="zh-CN" altLang="zh-CN" sz="3600" dirty="0">
                <a:solidFill>
                  <a:schemeClr val="tx1"/>
                </a:solidFill>
              </a:rPr>
              <a:t>个数字按要求组成无重复数字的三位数。</a:t>
            </a:r>
          </a:p>
        </p:txBody>
      </p:sp>
      <p:sp>
        <p:nvSpPr>
          <p:cNvPr id="10" name="矩形 9"/>
          <p:cNvSpPr/>
          <p:nvPr/>
        </p:nvSpPr>
        <p:spPr>
          <a:xfrm>
            <a:off x="2637448" y="3578640"/>
            <a:ext cx="116211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</a:rPr>
              <a:t>560</a:t>
            </a:r>
            <a:endParaRPr lang="en-US" altLang="zh-CN" sz="36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9582" y="2688634"/>
            <a:ext cx="8871473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</a:rPr>
              <a:t>组成的数是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</a:rPr>
              <a:t>的倍数的有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6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600" i="1" dirty="0" smtClean="0">
                <a:solidFill>
                  <a:schemeClr val="tx1"/>
                </a:solidFill>
                <a:latin typeface="+mn-ea"/>
                <a:ea typeface="+mn-ea"/>
              </a:rPr>
              <a:t>           </a:t>
            </a:r>
            <a:r>
              <a:rPr lang="zh-CN" altLang="zh-CN" sz="36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809582" y="4442336"/>
            <a:ext cx="901593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</a:rPr>
              <a:t>组成的数是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</a:rPr>
              <a:t>的倍数的有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6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600" i="1" dirty="0" smtClean="0">
                <a:solidFill>
                  <a:schemeClr val="tx1"/>
                </a:solidFill>
                <a:latin typeface="+mn-ea"/>
                <a:ea typeface="+mn-ea"/>
              </a:rPr>
              <a:t>           </a:t>
            </a:r>
            <a:r>
              <a:rPr lang="zh-CN" altLang="zh-CN" sz="36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619331" y="3574176"/>
            <a:ext cx="8782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650</a:t>
            </a:r>
          </a:p>
        </p:txBody>
      </p:sp>
      <p:sp>
        <p:nvSpPr>
          <p:cNvPr id="16" name="矩形 15"/>
          <p:cNvSpPr/>
          <p:nvPr/>
        </p:nvSpPr>
        <p:spPr>
          <a:xfrm>
            <a:off x="4609694" y="3578640"/>
            <a:ext cx="8782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506</a:t>
            </a:r>
          </a:p>
        </p:txBody>
      </p:sp>
      <p:sp>
        <p:nvSpPr>
          <p:cNvPr id="17" name="矩形 16"/>
          <p:cNvSpPr/>
          <p:nvPr/>
        </p:nvSpPr>
        <p:spPr>
          <a:xfrm>
            <a:off x="2637448" y="5365665"/>
            <a:ext cx="116211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</a:rPr>
              <a:t>560</a:t>
            </a:r>
            <a:endParaRPr lang="en-US" altLang="zh-CN" sz="36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19331" y="5361201"/>
            <a:ext cx="8782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650</a:t>
            </a:r>
          </a:p>
        </p:txBody>
      </p:sp>
      <p:sp>
        <p:nvSpPr>
          <p:cNvPr id="21" name="矩形 20"/>
          <p:cNvSpPr/>
          <p:nvPr/>
        </p:nvSpPr>
        <p:spPr>
          <a:xfrm>
            <a:off x="4609694" y="5365665"/>
            <a:ext cx="8782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</a:rPr>
              <a:t>605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流程图: 磁盘 23"/>
          <p:cNvSpPr/>
          <p:nvPr/>
        </p:nvSpPr>
        <p:spPr>
          <a:xfrm>
            <a:off x="275397" y="384898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0110" y="114490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032634" y="1294101"/>
            <a:ext cx="814126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471344" y="3363908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先找出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的倍数，在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的倍数中找到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的倍数，得到它们的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最小公倍数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21815" y="2237681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78808" y="2216296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54480" y="2253412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>
                <a:solidFill>
                  <a:srgbClr val="C00000"/>
                </a:solidFill>
              </a:rPr>
              <a:t>的倍数：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24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30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42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48 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27350" y="3816350"/>
            <a:ext cx="2079625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流程图: 磁盘 23"/>
          <p:cNvSpPr/>
          <p:nvPr/>
        </p:nvSpPr>
        <p:spPr>
          <a:xfrm>
            <a:off x="275397" y="384898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0110" y="114490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032634" y="1294101"/>
            <a:ext cx="809314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471344" y="3363908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先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找出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倍数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倍数中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找到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倍数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得到它们的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最小公倍数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27350" y="3816350"/>
            <a:ext cx="2079625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4766841" y="2056614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15113" y="2065476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51025" y="2114982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</a:rPr>
              <a:t>的倍数</a:t>
            </a:r>
            <a:r>
              <a:rPr lang="en-US" altLang="zh-CN" sz="3200" dirty="0">
                <a:solidFill>
                  <a:srgbClr val="C00000"/>
                </a:solidFill>
              </a:rPr>
              <a:t>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24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32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56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64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" name="圆角矩形 11"/>
          <p:cNvSpPr/>
          <p:nvPr/>
        </p:nvSpPr>
        <p:spPr>
          <a:xfrm>
            <a:off x="2968923" y="1441322"/>
            <a:ext cx="5293569" cy="128888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157574" y="3092054"/>
            <a:ext cx="8064455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观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察一下，两个数的公因数和它们的最大公因数之间有什么关系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032819" y="4652312"/>
            <a:ext cx="7848872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两个数的公倍数是最小公倍数的倍数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而最小公倍数是公倍数的因数。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40931" y="1468466"/>
            <a:ext cx="34836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的公倍数：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705227" y="1441322"/>
            <a:ext cx="2952328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48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022824" y="2145432"/>
            <a:ext cx="43075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的最小公倍数：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6361692" y="2025526"/>
            <a:ext cx="990005" cy="631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24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ldLvl="0" animBg="1" autoUpdateAnimBg="0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2583751" y="1123985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找出下列每组数的最小公倍数。你发现了什么？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3231823" y="1685370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9775" y="4574401"/>
            <a:ext cx="856895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当较大数是较小数的倍数时，较大的数就是它们的最小公倍数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55795" y="4070350"/>
            <a:ext cx="53854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3231823" y="2172072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3224748" y="2645638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224748" y="3142884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224748" y="3615948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224748" y="4070345"/>
            <a:ext cx="12312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10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55959" y="1668016"/>
            <a:ext cx="5126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69390" y="2172072"/>
            <a:ext cx="5126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69390" y="2612831"/>
            <a:ext cx="5384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55959" y="3134241"/>
            <a:ext cx="5384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55959" y="3629586"/>
            <a:ext cx="5126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34129" y="5574258"/>
            <a:ext cx="860660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当两个数的公因数只有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这两个数相乘的积就是它们的最小公倍数。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9" grpId="0"/>
      <p:bldP spid="30" grpId="0"/>
      <p:bldP spid="32" grpId="0"/>
      <p:bldP spid="33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" name="前凸弯带形 5"/>
          <p:cNvSpPr/>
          <p:nvPr/>
        </p:nvSpPr>
        <p:spPr>
          <a:xfrm>
            <a:off x="4553610" y="583749"/>
            <a:ext cx="2808312" cy="864096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自学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50875" y="1447800"/>
            <a:ext cx="10614660" cy="5001260"/>
            <a:chOff x="1025" y="2280"/>
            <a:chExt cx="16716" cy="7876"/>
          </a:xfrm>
        </p:grpSpPr>
        <p:pic>
          <p:nvPicPr>
            <p:cNvPr id="7" name="Picture 9" descr="未标题-28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32" t="4766" r="5460" b="3175"/>
            <a:stretch>
              <a:fillRect/>
            </a:stretch>
          </p:blipFill>
          <p:spPr bwMode="auto">
            <a:xfrm>
              <a:off x="1025" y="2280"/>
              <a:ext cx="16716" cy="7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EFD">
                    <a:alpha val="100000"/>
                  </a:srgbClr>
                </a:clrFrom>
                <a:clrTo>
                  <a:srgbClr val="FFFEFD">
                    <a:alpha val="100000"/>
                    <a:alpha val="0"/>
                  </a:srgbClr>
                </a:clrTo>
              </a:clrChange>
            </a:blip>
            <a:srcRect l="3505" t="39953" r="82743" b="23352"/>
            <a:stretch>
              <a:fillRect/>
            </a:stretch>
          </p:blipFill>
          <p:spPr>
            <a:xfrm>
              <a:off x="1025" y="7292"/>
              <a:ext cx="2790" cy="286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276161" y="1311226"/>
            <a:ext cx="85686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我们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也可以利用分解质因数的方法，比较简便地求出两个数的最小公倍数</a:t>
            </a:r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aseline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0020" y="3960741"/>
            <a:ext cx="45305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</a:rPr>
              <a:t>60 </a:t>
            </a:r>
            <a:r>
              <a:rPr lang="zh-CN" altLang="en-US" sz="3200" dirty="0">
                <a:solidFill>
                  <a:srgbClr val="FF0000"/>
                </a:solidFill>
              </a:rPr>
              <a:t>和 </a:t>
            </a:r>
            <a:r>
              <a:rPr lang="en-US" altLang="zh-CN" sz="3200" dirty="0">
                <a:solidFill>
                  <a:srgbClr val="FF0000"/>
                </a:solidFill>
              </a:rPr>
              <a:t>42 </a:t>
            </a:r>
            <a:r>
              <a:rPr lang="zh-CN" altLang="en-US" sz="3200" dirty="0">
                <a:solidFill>
                  <a:srgbClr val="FF0000"/>
                </a:solidFill>
              </a:rPr>
              <a:t>的最小公倍数 </a:t>
            </a:r>
            <a:r>
              <a:rPr lang="zh-CN" altLang="en-US" sz="3200" dirty="0" smtClean="0">
                <a:solidFill>
                  <a:srgbClr val="FF0000"/>
                </a:solidFill>
              </a:rPr>
              <a:t>：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7145" y="2278996"/>
            <a:ext cx="5251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例如</a:t>
            </a:r>
            <a:r>
              <a:rPr lang="en-US" altLang="zh-CN" sz="3200" dirty="0" smtClean="0"/>
              <a:t>:</a:t>
            </a:r>
            <a:r>
              <a:rPr lang="zh-CN" altLang="en-US" sz="3200" dirty="0"/>
              <a:t>求</a:t>
            </a:r>
            <a:r>
              <a:rPr lang="en-US" altLang="zh-CN" sz="3200" dirty="0" smtClean="0"/>
              <a:t>60</a:t>
            </a:r>
            <a:r>
              <a:rPr lang="zh-CN" altLang="en-US" sz="3200" dirty="0" smtClean="0"/>
              <a:t>和</a:t>
            </a:r>
            <a:r>
              <a:rPr lang="en-US" altLang="zh-CN" sz="3200" dirty="0" smtClean="0"/>
              <a:t>42</a:t>
            </a:r>
            <a:r>
              <a:rPr lang="zh-CN" altLang="en-US" sz="3200" dirty="0" smtClean="0"/>
              <a:t>的最小公倍数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2607647" y="2793494"/>
            <a:ext cx="3520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</a:rPr>
              <a:t> 60 = 2×2×3×5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10650" y="3364350"/>
            <a:ext cx="27190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C00000"/>
                </a:solidFill>
              </a:rPr>
              <a:t>42 = 2×3×7</a:t>
            </a:r>
          </a:p>
        </p:txBody>
      </p:sp>
      <p:sp>
        <p:nvSpPr>
          <p:cNvPr id="14" name="矩形 13"/>
          <p:cNvSpPr/>
          <p:nvPr/>
        </p:nvSpPr>
        <p:spPr>
          <a:xfrm>
            <a:off x="7428471" y="389744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</a:rPr>
              <a:t>×</a:t>
            </a:r>
            <a:r>
              <a:rPr lang="en-US" altLang="zh-CN" sz="3600" dirty="0">
                <a:solidFill>
                  <a:srgbClr val="FF0000"/>
                </a:solidFill>
              </a:rPr>
              <a:t>2×5×7 = </a:t>
            </a:r>
            <a:r>
              <a:rPr lang="en-US" altLang="zh-CN" sz="3600" dirty="0" smtClean="0">
                <a:solidFill>
                  <a:srgbClr val="FF0000"/>
                </a:solidFill>
              </a:rPr>
              <a:t>420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20009" y="282178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99566" y="3395129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20009" y="338229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79123" y="2798158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40500" y="389744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50583" y="389744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47284" y="4529281"/>
            <a:ext cx="8613696" cy="20612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教材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中红色的数表示两个数的公有的质因数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先找出两个数的公有的质因数相乘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再把各数独有的质因数全部乘起来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得到的就是这两个数的最小公倍数。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流程图: 资料带 21"/>
          <p:cNvSpPr/>
          <p:nvPr/>
        </p:nvSpPr>
        <p:spPr>
          <a:xfrm>
            <a:off x="5105691" y="519386"/>
            <a:ext cx="2232248" cy="804672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2" name="流程图: 资料带 21"/>
          <p:cNvSpPr/>
          <p:nvPr/>
        </p:nvSpPr>
        <p:spPr>
          <a:xfrm>
            <a:off x="5105691" y="519386"/>
            <a:ext cx="2232248" cy="804672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588111" y="4424601"/>
            <a:ext cx="4943694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的最小公倍数：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2×3×10×7=420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47652" y="1839873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60  42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9112" y="1960867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241586" y="1989982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42262" y="2553183"/>
            <a:ext cx="22315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93986" y="2567776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394662" y="3130977"/>
            <a:ext cx="20791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745642" y="2482905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30  21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55945" y="2495433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745642" y="3076142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10   7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73834" y="1964177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5473834" y="2556988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5465852" y="3168785"/>
            <a:ext cx="44209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除到两个商只有公因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为止</a:t>
            </a:r>
            <a:endParaRPr lang="zh-CN" altLang="en-US" sz="3200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2528587" y="1251615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60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42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最小公倍数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>
            <a:off x="8085406" y="3646086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7" grpId="0" bldLvl="0" animBg="1"/>
      <p:bldP spid="7" grpId="0"/>
      <p:bldP spid="25" grpId="0" bldLvl="0" animBg="1"/>
      <p:bldP spid="26" grpId="0"/>
      <p:bldP spid="28" grpId="0" bldLvl="0" animBg="1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71785" y="670139"/>
            <a:ext cx="56013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教材第71页练习十七第1,4,8题。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34795" y="1351280"/>
            <a:ext cx="98786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按照从小到大的顺序，在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以内的数中找出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的倍数，再找出它们的公倍数和最小公倍数。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1649" y="258259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100</a:t>
            </a:r>
            <a:r>
              <a:rPr lang="zh-CN" altLang="zh-CN" sz="3200" dirty="0"/>
              <a:t>以内</a:t>
            </a:r>
            <a:r>
              <a:rPr lang="en-US" altLang="zh-CN" sz="3200" dirty="0"/>
              <a:t>6</a:t>
            </a:r>
            <a:r>
              <a:rPr lang="zh-CN" altLang="zh-CN" sz="3200" dirty="0"/>
              <a:t>的倍数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5360217" y="2566298"/>
            <a:ext cx="56960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6,12,18,24,30,36,42,48,54,60,66,72,78,84,90,96</a:t>
            </a:r>
          </a:p>
        </p:txBody>
      </p:sp>
      <p:sp>
        <p:nvSpPr>
          <p:cNvPr id="17" name="矩形 16"/>
          <p:cNvSpPr/>
          <p:nvPr/>
        </p:nvSpPr>
        <p:spPr>
          <a:xfrm>
            <a:off x="2164269" y="3781723"/>
            <a:ext cx="34179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100</a:t>
            </a:r>
            <a:r>
              <a:rPr lang="zh-CN" altLang="zh-CN" sz="3200" dirty="0"/>
              <a:t>以内</a:t>
            </a:r>
            <a:r>
              <a:rPr lang="en-US" altLang="zh-CN" sz="3200" dirty="0"/>
              <a:t>10</a:t>
            </a:r>
            <a:r>
              <a:rPr lang="zh-CN" altLang="zh-CN" sz="3200" dirty="0"/>
              <a:t>的倍数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431068" y="3759653"/>
            <a:ext cx="5513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10,20,30,40,50,60,70,80,90,100</a:t>
            </a:r>
          </a:p>
        </p:txBody>
      </p:sp>
      <p:sp>
        <p:nvSpPr>
          <p:cNvPr id="23" name="矩形 22"/>
          <p:cNvSpPr/>
          <p:nvPr/>
        </p:nvSpPr>
        <p:spPr>
          <a:xfrm>
            <a:off x="2164269" y="461213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/>
              <a:t>100</a:t>
            </a:r>
            <a:r>
              <a:rPr lang="zh-CN" altLang="zh-CN" sz="3200" dirty="0"/>
              <a:t>以内</a:t>
            </a:r>
            <a:r>
              <a:rPr lang="en-US" altLang="zh-CN" sz="3200" dirty="0"/>
              <a:t>6</a:t>
            </a:r>
            <a:r>
              <a:rPr lang="zh-CN" altLang="zh-CN" sz="3200" dirty="0"/>
              <a:t>和</a:t>
            </a:r>
            <a:r>
              <a:rPr lang="en-US" altLang="zh-CN" sz="3200" dirty="0"/>
              <a:t>10</a:t>
            </a:r>
            <a:r>
              <a:rPr lang="zh-CN" altLang="zh-CN" sz="3200" dirty="0"/>
              <a:t>的公倍数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6556757" y="4582522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30,60,90</a:t>
            </a:r>
          </a:p>
        </p:txBody>
      </p:sp>
      <p:sp>
        <p:nvSpPr>
          <p:cNvPr id="32" name="矩形 31"/>
          <p:cNvSpPr/>
          <p:nvPr/>
        </p:nvSpPr>
        <p:spPr>
          <a:xfrm>
            <a:off x="2164269" y="5458033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最小公倍数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4443142" y="544661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30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7" grpId="0"/>
      <p:bldP spid="18" grpId="0"/>
      <p:bldP spid="23" grpId="0"/>
      <p:bldP spid="31" grpId="0"/>
      <p:bldP spid="32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630234" y="1403523"/>
            <a:ext cx="916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</a:rPr>
              <a:t>下面的说法正确吗？说一说你的理由。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30234" y="2620402"/>
            <a:ext cx="887466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不对。因为当两个数成倍数关系时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它们的最小公倍数就是其中较大的数。所以两个数的最小公倍数不是一定比这两个数都大。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414210" y="2116346"/>
            <a:ext cx="916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</a:rPr>
              <a:t>）两个数的最小公倍数一定比这两个数都大。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94330" y="5502463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对。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4210" y="4998407"/>
            <a:ext cx="916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</a:rPr>
              <a:t>）两个数的积一定是这两个数的公倍数。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39"/>
          <p:cNvSpPr txBox="1"/>
          <p:nvPr/>
        </p:nvSpPr>
        <p:spPr>
          <a:xfrm>
            <a:off x="1448749" y="1387555"/>
            <a:ext cx="8744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写出每组分数的两个分母的最小公倍数。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27652" y="261798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712622" y="2617987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16478" y="25483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23422" y="24043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12422" y="28277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023422" y="290843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064550" y="24043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64550" y="28277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052776" y="290843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8064156" y="261798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8249126" y="2617987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952982" y="25483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559926" y="24043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59926" y="28277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559926" y="290843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601054" y="24043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01054" y="28277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589280" y="290843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527652" y="4490194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712622" y="4490195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16478" y="44206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63"/>
          <p:cNvSpPr txBox="1"/>
          <p:nvPr/>
        </p:nvSpPr>
        <p:spPr>
          <a:xfrm>
            <a:off x="2023422" y="42765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1" name="TextBox 64"/>
          <p:cNvSpPr txBox="1"/>
          <p:nvPr/>
        </p:nvSpPr>
        <p:spPr>
          <a:xfrm>
            <a:off x="2023422" y="46999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023422" y="4780642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66"/>
          <p:cNvSpPr txBox="1"/>
          <p:nvPr/>
        </p:nvSpPr>
        <p:spPr>
          <a:xfrm>
            <a:off x="3064550" y="42765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064550" y="46999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3052776" y="4780642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 autoUpdateAnimBg="0"/>
      <p:bldP spid="53" grpId="0" bldLvl="0" animBg="1" autoUpdateAnimBg="0"/>
      <p:bldP spid="18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551584" y="1200472"/>
            <a:ext cx="9162453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</a:rPr>
              <a:t>2</a:t>
            </a:r>
            <a:r>
              <a:rPr lang="en-US" altLang="zh-CN" sz="3600" dirty="0" smtClean="0">
                <a:solidFill>
                  <a:schemeClr val="tx1"/>
                </a:solidFill>
              </a:rPr>
              <a:t>.</a:t>
            </a:r>
            <a:r>
              <a:rPr lang="zh-CN" altLang="en-US" sz="3600" dirty="0" smtClean="0">
                <a:solidFill>
                  <a:schemeClr val="tx1"/>
                </a:solidFill>
              </a:rPr>
              <a:t>关于</a:t>
            </a:r>
            <a:r>
              <a:rPr lang="zh-CN" altLang="en-US" sz="3600" dirty="0">
                <a:solidFill>
                  <a:schemeClr val="tx1"/>
                </a:solidFill>
              </a:rPr>
              <a:t>倍数的知识，你还知道什么</a:t>
            </a:r>
            <a:r>
              <a:rPr lang="en-US" altLang="zh-CN" sz="3600" dirty="0">
                <a:solidFill>
                  <a:schemeClr val="tx1"/>
                </a:solidFill>
              </a:rPr>
              <a:t>?</a:t>
            </a:r>
            <a:endParaRPr lang="zh-CN" altLang="zh-CN" sz="36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7053" y="2471497"/>
            <a:ext cx="808257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    一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个数最小的倍数是它本身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没有最大的倍数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1417" y="4362457"/>
            <a:ext cx="808257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一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个数倍数的个数是无限的。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71785" y="670139"/>
            <a:ext cx="52216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2.教材第72页练习十七第12题。</a:t>
            </a:r>
          </a:p>
        </p:txBody>
      </p:sp>
      <p:sp>
        <p:nvSpPr>
          <p:cNvPr id="36" name="文本框 39"/>
          <p:cNvSpPr txBox="1"/>
          <p:nvPr/>
        </p:nvSpPr>
        <p:spPr>
          <a:xfrm>
            <a:off x="1601149" y="1479451"/>
            <a:ext cx="87445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12.36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可能是哪两个数的最小公倍数？你能找出几组？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2585" y="2703830"/>
            <a:ext cx="945705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</a:rPr>
              <a:t>36</a:t>
            </a:r>
            <a:r>
              <a:rPr lang="zh-CN" altLang="zh-CN" sz="3200" dirty="0">
                <a:solidFill>
                  <a:srgbClr val="FF0000"/>
                </a:solidFill>
              </a:rPr>
              <a:t>是</a:t>
            </a:r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9</a:t>
            </a:r>
            <a:r>
              <a:rPr lang="zh-CN" altLang="zh-CN" sz="3200" dirty="0">
                <a:solidFill>
                  <a:srgbClr val="FF0000"/>
                </a:solidFill>
              </a:rPr>
              <a:t>的最小公倍数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也是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</a:t>
            </a:r>
            <a:r>
              <a:rPr lang="zh-CN" altLang="zh-CN" sz="3200" dirty="0">
                <a:solidFill>
                  <a:srgbClr val="FF0000"/>
                </a:solidFill>
              </a:rPr>
              <a:t>的最小公倍数。</a:t>
            </a:r>
          </a:p>
        </p:txBody>
      </p:sp>
      <p:sp>
        <p:nvSpPr>
          <p:cNvPr id="10" name="矩形 9"/>
          <p:cNvSpPr/>
          <p:nvPr/>
        </p:nvSpPr>
        <p:spPr>
          <a:xfrm>
            <a:off x="1632774" y="3558972"/>
            <a:ext cx="5660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</a:rPr>
              <a:t>这样的数还有以下</a:t>
            </a:r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r>
              <a:rPr lang="zh-CN" altLang="zh-CN" sz="3200" dirty="0">
                <a:solidFill>
                  <a:srgbClr val="FF0000"/>
                </a:solidFill>
              </a:rPr>
              <a:t>组</a:t>
            </a:r>
            <a:r>
              <a:rPr lang="en-US" altLang="zh-CN" sz="3200" dirty="0" smtClean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40" name="矩形 39"/>
          <p:cNvSpPr/>
          <p:nvPr/>
        </p:nvSpPr>
        <p:spPr>
          <a:xfrm>
            <a:off x="1676576" y="4146649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36,3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36,4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36,6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36,9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36,12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36,4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18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</a:rPr>
              <a:t>9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12,12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18,18</a:t>
            </a:r>
            <a:r>
              <a:rPr lang="zh-CN" altLang="zh-CN" sz="3200" dirty="0">
                <a:solidFill>
                  <a:srgbClr val="FF0000"/>
                </a:solidFill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</a:rPr>
              <a:t>36</a:t>
            </a:r>
            <a:r>
              <a:rPr lang="zh-CN" altLang="zh-CN" sz="3200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00480" y="2162175"/>
            <a:ext cx="7618095" cy="27495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285875" y="2128520"/>
            <a:ext cx="7632700" cy="278384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127125" y="2389505"/>
            <a:ext cx="7790815" cy="5632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两个数公有的倍数，叫做它们的公倍数。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你有哪些收获?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22"/>
          <p:cNvSpPr txBox="1"/>
          <p:nvPr/>
        </p:nvSpPr>
        <p:spPr>
          <a:xfrm flipH="1">
            <a:off x="1219835" y="3108960"/>
            <a:ext cx="7889240" cy="5632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最小的公倍数，叫做它们的最小公倍数。</a:t>
            </a:r>
          </a:p>
        </p:txBody>
      </p:sp>
      <p:sp>
        <p:nvSpPr>
          <p:cNvPr id="14" name="文本框 22"/>
          <p:cNvSpPr txBox="1"/>
          <p:nvPr/>
        </p:nvSpPr>
        <p:spPr>
          <a:xfrm flipH="1">
            <a:off x="1203325" y="3871595"/>
            <a:ext cx="7889240" cy="5632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两个数的公倍数也是最小公倍数的倍数。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  <p:bldP spid="13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322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2529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教材第71页练习十七第2,3,5题。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3267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457882" y="2485410"/>
            <a:ext cx="6397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请报到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的倍数的同学起立。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7882" y="3159470"/>
            <a:ext cx="6397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报到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倍数的同学起立。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78566" y="4169467"/>
            <a:ext cx="3584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你们发现了什么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6750" y="4989195"/>
            <a:ext cx="835152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个数既是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的倍数又是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的倍数。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前凸带形 11"/>
          <p:cNvSpPr/>
          <p:nvPr/>
        </p:nvSpPr>
        <p:spPr>
          <a:xfrm>
            <a:off x="288290" y="1330960"/>
            <a:ext cx="3923030" cy="707390"/>
          </a:xfrm>
          <a:prstGeom prst="ribb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报数游戏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458085" y="2485390"/>
            <a:ext cx="802449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请两组同学分别报出2和3的倍数。</a:t>
            </a:r>
          </a:p>
        </p:txBody>
      </p:sp>
      <p:sp>
        <p:nvSpPr>
          <p:cNvPr id="9" name="矩形 8"/>
          <p:cNvSpPr/>
          <p:nvPr/>
        </p:nvSpPr>
        <p:spPr>
          <a:xfrm>
            <a:off x="2458085" y="3303905"/>
            <a:ext cx="819086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除了你们刚才报出的2和3的倍数以外</a:t>
            </a:r>
            <a:r>
              <a:rPr 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2和3还有其他的倍数吗?</a:t>
            </a:r>
          </a:p>
        </p:txBody>
      </p:sp>
      <p:sp>
        <p:nvSpPr>
          <p:cNvPr id="12" name="前凸带形 11"/>
          <p:cNvSpPr/>
          <p:nvPr/>
        </p:nvSpPr>
        <p:spPr>
          <a:xfrm>
            <a:off x="288290" y="1330960"/>
            <a:ext cx="3923030" cy="707390"/>
          </a:xfrm>
          <a:prstGeom prst="ribbon">
            <a:avLst>
              <a:gd name="adj1" fmla="val 16667"/>
              <a:gd name="adj2" fmla="val 6199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开火车游戏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1001491" y="4509162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2503805" y="4600575"/>
            <a:ext cx="3933190" cy="1225550"/>
          </a:xfrm>
          <a:prstGeom prst="wedgeRoundRectCallout">
            <a:avLst>
              <a:gd name="adj1" fmla="val -57122"/>
              <a:gd name="adj2" fmla="val 2721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lang="zh-CN"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有，</a:t>
            </a:r>
            <a:r>
              <a:rPr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我们知道一个数的倍数的个数是无限的。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0825" y="1443355"/>
            <a:ext cx="6904990" cy="1372870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03914" y="1663164"/>
              <a:ext cx="2856772" cy="103577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请刚才报6的同学站起来。咦!怎么有两个同学站起来了?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290560" y="132084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039745" y="3888105"/>
            <a:ext cx="3389630" cy="109537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因为6既是2的倍数又是3的倍数。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2250" y="3957955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20825" y="1443355"/>
            <a:ext cx="6736715" cy="1372870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03914" y="1663164"/>
              <a:ext cx="2856772" cy="103577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你们刚才报的数中,还有这样的数吗?是哪几个?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646160" y="214507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039745" y="3888105"/>
            <a:ext cx="1880235" cy="67119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12和18。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2250" y="3957955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2144</Words>
  <Application>Microsoft Office PowerPoint</Application>
  <PresentationFormat>自定义</PresentationFormat>
  <Paragraphs>201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2269</cp:revision>
  <dcterms:created xsi:type="dcterms:W3CDTF">2017-11-13T08:28:00Z</dcterms:created>
  <dcterms:modified xsi:type="dcterms:W3CDTF">2021-12-06T06:10:39Z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